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3" clrIdx="0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98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77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67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44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3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42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95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05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35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3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47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57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40340-3169-4B2E-8447-3CC93D7FBCE0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38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57486" y="150141"/>
            <a:ext cx="2160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横浜旭中央総合病院</a:t>
            </a:r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宛</a:t>
            </a:r>
            <a:endParaRPr kumimoji="1" lang="en-US" altLang="ja-JP" sz="1400" dirty="0" smtClean="0"/>
          </a:p>
          <a:p>
            <a:r>
              <a:rPr kumimoji="1" lang="en-US" altLang="ja-JP" sz="1400" dirty="0" smtClean="0"/>
              <a:t>(</a:t>
            </a:r>
            <a:r>
              <a:rPr kumimoji="1" lang="en-US" altLang="ja-JP" sz="1400" dirty="0"/>
              <a:t>FAX</a:t>
            </a:r>
            <a:r>
              <a:rPr kumimoji="1" lang="ja-JP" altLang="en-US" sz="1400" dirty="0" smtClean="0"/>
              <a:t>： ０４５</a:t>
            </a:r>
            <a:r>
              <a:rPr kumimoji="1" lang="en-US" altLang="ja-JP" sz="1400" dirty="0" smtClean="0"/>
              <a:t>-</a:t>
            </a:r>
            <a:r>
              <a:rPr kumimoji="1" lang="ja-JP" altLang="en-US" sz="1400" dirty="0" smtClean="0"/>
              <a:t>９２２</a:t>
            </a:r>
            <a:r>
              <a:rPr kumimoji="1" lang="en-US" altLang="ja-JP" sz="1400" dirty="0" smtClean="0"/>
              <a:t>-</a:t>
            </a:r>
            <a:r>
              <a:rPr kumimoji="1" lang="ja-JP" altLang="en-US" sz="1400" dirty="0" smtClean="0"/>
              <a:t>２７２０</a:t>
            </a:r>
            <a:r>
              <a:rPr kumimoji="1"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515" y="715506"/>
            <a:ext cx="660608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がん化学療法連携シート</a:t>
            </a:r>
            <a:r>
              <a:rPr lang="ja-JP" altLang="en-US" sz="2000" b="1" dirty="0"/>
              <a:t>　　　　　　</a:t>
            </a:r>
            <a:endParaRPr kumimoji="1" lang="ja-JP" altLang="en-US" sz="2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53059" y="406569"/>
            <a:ext cx="2611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200" dirty="0"/>
              <a:t>報告日：　　　　　年　</a:t>
            </a:r>
            <a:r>
              <a:rPr lang="ja-JP" altLang="en-US" sz="1200" dirty="0" smtClean="0"/>
              <a:t>　</a:t>
            </a:r>
            <a:r>
              <a:rPr lang="ja-JP" altLang="en-US" sz="1200" dirty="0"/>
              <a:t>　月　</a:t>
            </a:r>
            <a:r>
              <a:rPr lang="ja-JP" altLang="en-US" sz="1200" dirty="0" smtClean="0"/>
              <a:t>　</a:t>
            </a:r>
            <a:r>
              <a:rPr lang="ja-JP" altLang="en-US" sz="1200" dirty="0"/>
              <a:t>　日</a:t>
            </a:r>
            <a:r>
              <a:rPr lang="en-US" altLang="ja-JP" sz="1200" dirty="0"/>
              <a:t>(</a:t>
            </a:r>
            <a:r>
              <a:rPr lang="ja-JP" altLang="en-US" sz="1200" dirty="0"/>
              <a:t>　　</a:t>
            </a:r>
            <a:r>
              <a:rPr lang="en-US" altLang="ja-JP" sz="1200" dirty="0"/>
              <a:t>)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3362" y="1213431"/>
            <a:ext cx="3384260" cy="13311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担　当　医　：</a:t>
            </a:r>
            <a:r>
              <a:rPr lang="ja-JP" altLang="en-US" sz="1400" dirty="0"/>
              <a:t>　　　　　　　　　　</a:t>
            </a:r>
            <a:endParaRPr lang="en-US" altLang="ja-JP" sz="1400" dirty="0"/>
          </a:p>
          <a:p>
            <a:r>
              <a:rPr lang="ja-JP" altLang="en-US" sz="1400" dirty="0" smtClean="0"/>
              <a:t>診　療　科　：</a:t>
            </a:r>
            <a:r>
              <a:rPr lang="ja-JP" altLang="en-US" sz="1400" dirty="0"/>
              <a:t>　　　　　</a:t>
            </a:r>
            <a:endParaRPr lang="en-US" altLang="ja-JP" sz="1400" dirty="0"/>
          </a:p>
          <a:p>
            <a:r>
              <a:rPr lang="ja-JP" altLang="en-US" sz="1400" dirty="0"/>
              <a:t>診察券番号</a:t>
            </a:r>
            <a:r>
              <a:rPr kumimoji="1" lang="ja-JP" altLang="en-US" sz="1400" dirty="0" smtClean="0"/>
              <a:t>：</a:t>
            </a:r>
            <a:endParaRPr kumimoji="1" lang="en-US" altLang="ja-JP" sz="1400" dirty="0" smtClean="0"/>
          </a:p>
          <a:p>
            <a:r>
              <a:rPr lang="ja-JP" altLang="en-US" sz="1000" dirty="0" smtClean="0"/>
              <a:t>（情報提供書左上、患者氏名横の</a:t>
            </a:r>
            <a:r>
              <a:rPr lang="en-US" altLang="ja-JP" sz="1000" dirty="0" smtClean="0"/>
              <a:t>0</a:t>
            </a:r>
            <a:r>
              <a:rPr lang="ja-JP" altLang="en-US" sz="1000" dirty="0" smtClean="0"/>
              <a:t>から始まる</a:t>
            </a:r>
            <a:r>
              <a:rPr lang="en-US" altLang="ja-JP" sz="1000" dirty="0" smtClean="0"/>
              <a:t>8</a:t>
            </a:r>
            <a:r>
              <a:rPr lang="ja-JP" altLang="en-US" sz="1000" dirty="0" smtClean="0"/>
              <a:t>桁の数字）</a:t>
            </a:r>
            <a:endParaRPr kumimoji="1" lang="en-US" altLang="ja-JP" sz="1100" dirty="0"/>
          </a:p>
          <a:p>
            <a:r>
              <a:rPr lang="ja-JP" altLang="en-US" sz="1400" dirty="0"/>
              <a:t>患者</a:t>
            </a:r>
            <a:r>
              <a:rPr lang="ja-JP" altLang="en-US" sz="1400" dirty="0" smtClean="0"/>
              <a:t>氏名　  ：</a:t>
            </a:r>
            <a:endParaRPr lang="en-US" altLang="ja-JP" sz="1400" dirty="0"/>
          </a:p>
          <a:p>
            <a:r>
              <a:rPr kumimoji="1" lang="ja-JP" altLang="en-US" sz="1400" dirty="0"/>
              <a:t>生年月日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西暦</a:t>
            </a:r>
            <a:r>
              <a:rPr kumimoji="1" lang="en-US" altLang="ja-JP" sz="1400" dirty="0"/>
              <a:t>)</a:t>
            </a:r>
            <a:r>
              <a:rPr kumimoji="1" lang="ja-JP" altLang="en-US" sz="1400" dirty="0"/>
              <a:t>：　　　　</a:t>
            </a:r>
            <a:r>
              <a:rPr kumimoji="1" lang="ja-JP" altLang="en-US" sz="1400" dirty="0" smtClean="0"/>
              <a:t>　</a:t>
            </a:r>
            <a:r>
              <a:rPr kumimoji="1" lang="ja-JP" altLang="en-US" sz="1050" dirty="0" smtClean="0"/>
              <a:t>年</a:t>
            </a:r>
            <a:r>
              <a:rPr kumimoji="1" lang="ja-JP" altLang="en-US" sz="1050" dirty="0"/>
              <a:t>　</a:t>
            </a:r>
            <a:r>
              <a:rPr kumimoji="1" lang="ja-JP" altLang="en-US" sz="1050" dirty="0" smtClean="0"/>
              <a:t>　　</a:t>
            </a:r>
            <a:r>
              <a:rPr kumimoji="1" lang="ja-JP" altLang="en-US" sz="1050" dirty="0"/>
              <a:t>　　</a:t>
            </a:r>
            <a:r>
              <a:rPr kumimoji="1" lang="ja-JP" altLang="en-US" sz="1050" dirty="0" smtClean="0"/>
              <a:t>月　</a:t>
            </a:r>
            <a:r>
              <a:rPr kumimoji="1" lang="ja-JP" altLang="en-US" sz="1050" dirty="0"/>
              <a:t>　　　日</a:t>
            </a:r>
            <a:endParaRPr kumimoji="1" lang="ja-JP" altLang="en-US" sz="1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72525" y="1205047"/>
            <a:ext cx="33170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保険薬局</a:t>
            </a:r>
            <a:endParaRPr lang="en-US" altLang="ja-JP" sz="1400" dirty="0"/>
          </a:p>
          <a:p>
            <a:r>
              <a:rPr kumimoji="1" lang="ja-JP" altLang="en-US" sz="1400" dirty="0"/>
              <a:t> </a:t>
            </a:r>
            <a:r>
              <a:rPr kumimoji="1" lang="ja-JP" altLang="en-US" sz="1400" dirty="0" smtClean="0"/>
              <a:t>名　称　   ：</a:t>
            </a:r>
            <a:endParaRPr kumimoji="1" lang="en-US" altLang="ja-JP" sz="1400" dirty="0"/>
          </a:p>
          <a:p>
            <a:r>
              <a:rPr lang="ja-JP" altLang="en-US" sz="1400" dirty="0"/>
              <a:t> </a:t>
            </a:r>
            <a:r>
              <a:rPr lang="ja-JP" altLang="en-US" sz="1400" dirty="0" smtClean="0"/>
              <a:t>所在地  　：</a:t>
            </a:r>
            <a:endParaRPr lang="en-US" altLang="ja-JP" sz="1400" dirty="0"/>
          </a:p>
          <a:p>
            <a:r>
              <a:rPr kumimoji="1" lang="ja-JP" altLang="en-US" sz="1400" dirty="0"/>
              <a:t> 電話番号：</a:t>
            </a:r>
            <a:endParaRPr kumimoji="1" lang="en-US" altLang="ja-JP" sz="1400" dirty="0"/>
          </a:p>
          <a:p>
            <a:r>
              <a:rPr lang="ja-JP" altLang="en-US" sz="1400" dirty="0"/>
              <a:t> </a:t>
            </a:r>
            <a:r>
              <a:rPr lang="ja-JP" altLang="en-US" sz="1400" dirty="0" smtClean="0"/>
              <a:t>ＦＡＸ番号</a:t>
            </a:r>
            <a:r>
              <a:rPr lang="ja-JP" altLang="en-US" sz="1400" dirty="0"/>
              <a:t>：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514" y="2784887"/>
            <a:ext cx="66060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聞き取り日：　　　　</a:t>
            </a:r>
            <a:r>
              <a:rPr kumimoji="1" lang="ja-JP" altLang="en-US" sz="1400" dirty="0" smtClean="0"/>
              <a:t>　年</a:t>
            </a:r>
            <a:r>
              <a:rPr kumimoji="1" lang="ja-JP" altLang="en-US" sz="1400" dirty="0"/>
              <a:t>　　</a:t>
            </a:r>
            <a:r>
              <a:rPr kumimoji="1" lang="ja-JP" altLang="en-US" sz="1400" dirty="0" smtClean="0"/>
              <a:t>　月</a:t>
            </a:r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</a:t>
            </a:r>
            <a:r>
              <a:rPr kumimoji="1" lang="ja-JP" altLang="en-US" sz="1400" dirty="0"/>
              <a:t>　日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　　</a:t>
            </a:r>
            <a:r>
              <a:rPr kumimoji="1" lang="en-US" altLang="ja-JP" sz="1400" dirty="0"/>
              <a:t>)</a:t>
            </a:r>
            <a:r>
              <a:rPr lang="ja-JP" altLang="en-US" sz="1400" dirty="0"/>
              <a:t>　　　　担当薬剤師名</a:t>
            </a:r>
            <a:r>
              <a:rPr lang="en-US" altLang="ja-JP" sz="1400" dirty="0"/>
              <a:t>(</a:t>
            </a:r>
            <a:r>
              <a:rPr lang="ja-JP" altLang="en-US" sz="1400" dirty="0"/>
              <a:t>薬局</a:t>
            </a:r>
            <a:r>
              <a:rPr lang="en-US" altLang="ja-JP" sz="1400" dirty="0"/>
              <a:t>)</a:t>
            </a:r>
            <a:r>
              <a:rPr lang="ja-JP" altLang="en-US" sz="1400" dirty="0" smtClean="0"/>
              <a:t>：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タイミング：□投薬時　□患者から薬局への問い合わせ　□テレフォンフォローアップ</a:t>
            </a:r>
            <a:endParaRPr kumimoji="1" lang="en-US" altLang="ja-JP" sz="1400" dirty="0"/>
          </a:p>
          <a:p>
            <a:r>
              <a:rPr lang="ja-JP" altLang="en-US" sz="1400" dirty="0"/>
              <a:t>対応者：□本人　□家族　□その他</a:t>
            </a:r>
            <a:r>
              <a:rPr lang="en-US" altLang="ja-JP" sz="1400" dirty="0"/>
              <a:t>(</a:t>
            </a:r>
            <a:r>
              <a:rPr lang="ja-JP" altLang="en-US" sz="1400" dirty="0"/>
              <a:t>　　　　　　　　　　　　　　　　　　　　　　　　　　　　  　　</a:t>
            </a:r>
            <a:r>
              <a:rPr lang="en-US" altLang="ja-JP" sz="1400" dirty="0"/>
              <a:t>)</a:t>
            </a:r>
            <a:endParaRPr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27384" y="3491880"/>
            <a:ext cx="6980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/>
              <a:t>Grade2</a:t>
            </a:r>
            <a:r>
              <a:rPr lang="ja-JP" altLang="en-US" sz="1400" b="1" dirty="0"/>
              <a:t>以上の症状</a:t>
            </a:r>
            <a:r>
              <a:rPr lang="en-US" altLang="ja-JP" sz="1400" b="1" dirty="0"/>
              <a:t>(</a:t>
            </a:r>
            <a:r>
              <a:rPr lang="ja-JP" altLang="en-US" sz="1400" b="1" dirty="0"/>
              <a:t>緊急性がなく次回の診療への情報提供</a:t>
            </a:r>
            <a:r>
              <a:rPr lang="en-US" altLang="ja-JP" sz="1400" b="1" dirty="0"/>
              <a:t>)</a:t>
            </a:r>
            <a:r>
              <a:rPr lang="ja-JP" altLang="en-US" sz="1400" b="1" dirty="0"/>
              <a:t>について記載をお願いします。</a:t>
            </a:r>
            <a:endParaRPr lang="en-US" altLang="ja-JP" sz="14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624" y="3779912"/>
            <a:ext cx="6840334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レジメン</a:t>
            </a:r>
            <a:r>
              <a:rPr lang="en-US" altLang="ja-JP" sz="1400" dirty="0"/>
              <a:t>】</a:t>
            </a:r>
            <a:r>
              <a:rPr lang="ja-JP" altLang="en-US" sz="1400" dirty="0"/>
              <a:t>　</a:t>
            </a:r>
            <a:endParaRPr lang="en-US" altLang="ja-JP" sz="1400" dirty="0"/>
          </a:p>
          <a:p>
            <a:r>
              <a:rPr kumimoji="1" lang="ja-JP" altLang="en-US" sz="1250" dirty="0"/>
              <a:t>□経口</a:t>
            </a:r>
            <a:r>
              <a:rPr kumimoji="1" lang="en-US" altLang="ja-JP" sz="1250" dirty="0"/>
              <a:t>(</a:t>
            </a:r>
            <a:r>
              <a:rPr kumimoji="1" lang="ja-JP" altLang="en-US" sz="1250" dirty="0"/>
              <a:t>　　　　　　　　　　　　　</a:t>
            </a:r>
            <a:r>
              <a:rPr kumimoji="1" lang="en-US" altLang="ja-JP" sz="1250" dirty="0"/>
              <a:t>)</a:t>
            </a:r>
            <a:r>
              <a:rPr kumimoji="1" lang="ja-JP" altLang="en-US" sz="1250" dirty="0"/>
              <a:t>　□注射</a:t>
            </a:r>
            <a:r>
              <a:rPr kumimoji="1" lang="en-US" altLang="ja-JP" sz="1250" dirty="0"/>
              <a:t>(</a:t>
            </a:r>
            <a:r>
              <a:rPr kumimoji="1" lang="ja-JP" altLang="en-US" sz="1250" dirty="0"/>
              <a:t>　　　　　　　　　　　　</a:t>
            </a:r>
            <a:r>
              <a:rPr kumimoji="1" lang="en-US" altLang="ja-JP" sz="1250" dirty="0"/>
              <a:t>)</a:t>
            </a:r>
            <a:r>
              <a:rPr kumimoji="1" lang="ja-JP" altLang="en-US" sz="1250" dirty="0"/>
              <a:t>　□経口＋注射</a:t>
            </a:r>
            <a:r>
              <a:rPr kumimoji="1" lang="en-US" altLang="ja-JP" sz="1250" dirty="0"/>
              <a:t>(</a:t>
            </a:r>
            <a:r>
              <a:rPr kumimoji="1" lang="ja-JP" altLang="en-US" sz="1250" dirty="0"/>
              <a:t>　　　　　　　　　  　　　　　</a:t>
            </a:r>
            <a:r>
              <a:rPr kumimoji="1" lang="en-US" altLang="ja-JP" sz="1250" dirty="0"/>
              <a:t>)</a:t>
            </a:r>
            <a:endParaRPr kumimoji="1" lang="ja-JP" altLang="en-US" sz="125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624" y="4283968"/>
            <a:ext cx="6797054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情報共有内容</a:t>
            </a:r>
            <a:r>
              <a:rPr lang="en-US" altLang="ja-JP" sz="1400" dirty="0"/>
              <a:t>】</a:t>
            </a:r>
          </a:p>
          <a:p>
            <a:r>
              <a:rPr kumimoji="1" lang="ja-JP" altLang="en-US" sz="1250" dirty="0"/>
              <a:t>□用法用量　□有害事象　□検査値異常　□アドヒアランス不良　□その他</a:t>
            </a:r>
            <a:r>
              <a:rPr lang="en-US" altLang="ja-JP" sz="1250" dirty="0"/>
              <a:t>(</a:t>
            </a:r>
            <a:r>
              <a:rPr lang="ja-JP" altLang="en-US" sz="1250" dirty="0"/>
              <a:t>　　　　　　　　　　　　　　</a:t>
            </a:r>
            <a:r>
              <a:rPr lang="en-US" altLang="ja-JP" sz="1250" dirty="0"/>
              <a:t>)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5245" y="5416351"/>
            <a:ext cx="6584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□情報</a:t>
            </a:r>
            <a:r>
              <a:rPr lang="ja-JP" altLang="en-US" sz="1400" dirty="0" smtClean="0"/>
              <a:t>提供</a:t>
            </a:r>
            <a:r>
              <a:rPr lang="ja-JP" altLang="en-US" sz="1400" dirty="0"/>
              <a:t>　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108" y="2508271"/>
            <a:ext cx="5327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＊この情報を伝えることに対して患者の同意を　</a:t>
            </a:r>
            <a:r>
              <a:rPr kumimoji="1" lang="ja-JP" altLang="en-US" sz="1200" dirty="0"/>
              <a:t>　□得た　□得ていない</a:t>
            </a:r>
          </a:p>
        </p:txBody>
      </p:sp>
      <p:sp>
        <p:nvSpPr>
          <p:cNvPr id="21" name="右矢印 20"/>
          <p:cNvSpPr/>
          <p:nvPr/>
        </p:nvSpPr>
        <p:spPr>
          <a:xfrm rot="16200000">
            <a:off x="299760" y="192330"/>
            <a:ext cx="308110" cy="24231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3514" y="1187624"/>
            <a:ext cx="3260601" cy="12932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3429000" y="1187624"/>
            <a:ext cx="3260601" cy="12932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16632" y="2754109"/>
            <a:ext cx="6572969" cy="7218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23362" y="5352877"/>
            <a:ext cx="6572969" cy="291338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2749" y="4768860"/>
            <a:ext cx="749070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検査値異常の詳細</a:t>
            </a:r>
            <a:r>
              <a:rPr lang="en-US" altLang="ja-JP" sz="1400" u="dbl" dirty="0"/>
              <a:t>】</a:t>
            </a:r>
            <a:r>
              <a:rPr lang="ja-JP" altLang="en-US" sz="1400" dirty="0"/>
              <a:t>　</a:t>
            </a:r>
            <a:endParaRPr lang="en-US" altLang="ja-JP" sz="1400" dirty="0"/>
          </a:p>
          <a:p>
            <a:r>
              <a:rPr lang="ja-JP" altLang="en-US" sz="1250" dirty="0"/>
              <a:t>□白血球　□</a:t>
            </a:r>
            <a:r>
              <a:rPr lang="en-US" altLang="ja-JP" sz="1250" dirty="0"/>
              <a:t>HGB</a:t>
            </a:r>
            <a:r>
              <a:rPr lang="ja-JP" altLang="en-US" sz="1250" dirty="0"/>
              <a:t>減少</a:t>
            </a:r>
            <a:r>
              <a:rPr lang="en-US" altLang="ja-JP" sz="1250" dirty="0"/>
              <a:t>(</a:t>
            </a:r>
            <a:r>
              <a:rPr lang="ja-JP" altLang="en-US" sz="1250" dirty="0"/>
              <a:t>貧血</a:t>
            </a:r>
            <a:r>
              <a:rPr lang="en-US" altLang="ja-JP" sz="1250" dirty="0"/>
              <a:t>)</a:t>
            </a:r>
            <a:r>
              <a:rPr lang="ja-JP" altLang="en-US" sz="1250" dirty="0"/>
              <a:t>　□血小板　□</a:t>
            </a:r>
            <a:r>
              <a:rPr lang="en-US" altLang="ja-JP" sz="1250" dirty="0"/>
              <a:t>AST</a:t>
            </a:r>
            <a:r>
              <a:rPr lang="ja-JP" altLang="en-US" sz="1250" dirty="0"/>
              <a:t>　□</a:t>
            </a:r>
            <a:r>
              <a:rPr lang="en-US" altLang="ja-JP" sz="1250" dirty="0"/>
              <a:t>ALT</a:t>
            </a:r>
            <a:r>
              <a:rPr lang="ja-JP" altLang="en-US" sz="1250" dirty="0"/>
              <a:t>　□</a:t>
            </a:r>
            <a:r>
              <a:rPr lang="en-US" altLang="ja-JP" sz="1250" dirty="0"/>
              <a:t>T-</a:t>
            </a:r>
            <a:r>
              <a:rPr lang="en-US" altLang="ja-JP" sz="1250" dirty="0" err="1"/>
              <a:t>Bil</a:t>
            </a:r>
            <a:r>
              <a:rPr lang="ja-JP" altLang="en-US" sz="1250" dirty="0"/>
              <a:t>　□</a:t>
            </a:r>
            <a:r>
              <a:rPr lang="en-US" altLang="ja-JP" sz="1250" dirty="0" err="1"/>
              <a:t>Scr</a:t>
            </a:r>
            <a:r>
              <a:rPr lang="ja-JP" altLang="en-US" sz="1250" dirty="0"/>
              <a:t>　□</a:t>
            </a:r>
            <a:r>
              <a:rPr lang="en-US" altLang="ja-JP" sz="1250" dirty="0"/>
              <a:t>K</a:t>
            </a:r>
            <a:r>
              <a:rPr lang="ja-JP" altLang="en-US" sz="1250" dirty="0"/>
              <a:t>　□</a:t>
            </a:r>
            <a:r>
              <a:rPr lang="en-US" altLang="ja-JP" sz="1250" dirty="0"/>
              <a:t>Ca</a:t>
            </a:r>
            <a:r>
              <a:rPr lang="ja-JP" altLang="en-US" sz="1250" dirty="0"/>
              <a:t>　□</a:t>
            </a:r>
            <a:r>
              <a:rPr lang="en-US" altLang="ja-JP" sz="1250" dirty="0"/>
              <a:t>Na</a:t>
            </a:r>
            <a:r>
              <a:rPr lang="ja-JP" altLang="en-US" sz="1250" dirty="0"/>
              <a:t>　□</a:t>
            </a:r>
            <a:r>
              <a:rPr lang="en-US" altLang="ja-JP" sz="1250" dirty="0"/>
              <a:t>Mg</a:t>
            </a:r>
            <a:endParaRPr lang="ja-JP" altLang="en-US" sz="125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624" y="8244408"/>
            <a:ext cx="428675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/>
              <a:t>＜注意＞</a:t>
            </a:r>
            <a:endParaRPr lang="en-US" altLang="ja-JP" sz="1100" dirty="0"/>
          </a:p>
          <a:p>
            <a:r>
              <a:rPr lang="en-US" altLang="ja-JP" sz="1100" dirty="0"/>
              <a:t>FAX</a:t>
            </a:r>
            <a:r>
              <a:rPr lang="ja-JP" altLang="en-US" sz="1100" dirty="0"/>
              <a:t>による情報伝達は、疑義照会ではありません。</a:t>
            </a:r>
            <a:endParaRPr lang="en-US" altLang="ja-JP" sz="1100" dirty="0"/>
          </a:p>
          <a:p>
            <a:r>
              <a:rPr lang="ja-JP" altLang="en-US" sz="1100" dirty="0"/>
              <a:t>緊急性のあるものは通常通り電話</a:t>
            </a:r>
            <a:r>
              <a:rPr lang="ja-JP" altLang="en-US" sz="1100" dirty="0" smtClean="0"/>
              <a:t>にて疑義照会をお願い</a:t>
            </a:r>
            <a:r>
              <a:rPr lang="ja-JP" altLang="en-US" sz="1100" dirty="0"/>
              <a:t>いたします。</a:t>
            </a:r>
            <a:endParaRPr lang="en-US" altLang="ja-JP" sz="11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52557" y="8748464"/>
            <a:ext cx="2832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00" dirty="0"/>
              <a:t>　　　</a:t>
            </a:r>
            <a:r>
              <a:rPr lang="ja-JP" altLang="en-US" sz="1000" dirty="0" smtClean="0"/>
              <a:t>横浜旭中央総合病院</a:t>
            </a:r>
            <a:r>
              <a:rPr lang="ja-JP" altLang="en-US" sz="1000" dirty="0"/>
              <a:t>　化学</a:t>
            </a:r>
            <a:r>
              <a:rPr lang="ja-JP" altLang="en-US" sz="1000" dirty="0" smtClean="0"/>
              <a:t>療法運営委員会</a:t>
            </a:r>
            <a:endParaRPr lang="en-US" altLang="ja-JP" sz="1000" dirty="0"/>
          </a:p>
          <a:p>
            <a:pPr algn="r"/>
            <a:r>
              <a:rPr kumimoji="1" lang="en-US" altLang="ja-JP" sz="1000" dirty="0"/>
              <a:t>TEL</a:t>
            </a:r>
            <a:r>
              <a:rPr kumimoji="1" lang="ja-JP" altLang="en-US" sz="1000" dirty="0" smtClean="0"/>
              <a:t>：</a:t>
            </a:r>
            <a:r>
              <a:rPr kumimoji="1" lang="en-US" altLang="ja-JP" sz="1000" dirty="0" smtClean="0"/>
              <a:t>045-921-6111</a:t>
            </a:r>
            <a:r>
              <a:rPr lang="en-US" altLang="ja-JP" sz="1000" dirty="0" smtClean="0"/>
              <a:t>(</a:t>
            </a:r>
            <a:r>
              <a:rPr lang="ja-JP" altLang="en-US" sz="1000" dirty="0"/>
              <a:t>代表</a:t>
            </a:r>
            <a:r>
              <a:rPr lang="en-US" altLang="ja-JP" sz="1000" dirty="0"/>
              <a:t>)</a:t>
            </a:r>
            <a:endParaRPr kumimoji="1" lang="ja-JP" altLang="en-US" sz="1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318783" y="179512"/>
            <a:ext cx="2582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保険調剤薬局 </a:t>
            </a:r>
            <a:r>
              <a:rPr lang="ja-JP" altLang="en-US" sz="1100" dirty="0"/>
              <a:t>→ 薬剤部 →医師・看護師</a:t>
            </a:r>
            <a:endParaRPr kumimoji="1" lang="ja-JP" altLang="en-US" sz="11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80037" y="-36512"/>
            <a:ext cx="16017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/>
              <a:t>2020</a:t>
            </a:r>
            <a:r>
              <a:rPr lang="ja-JP" altLang="en-US" sz="1100" dirty="0" smtClean="0"/>
              <a:t>年</a:t>
            </a:r>
            <a:r>
              <a:rPr lang="en-US" altLang="ja-JP" sz="1100" dirty="0" smtClean="0"/>
              <a:t>8</a:t>
            </a:r>
            <a:r>
              <a:rPr lang="ja-JP" altLang="en-US" sz="1100" dirty="0" smtClean="0"/>
              <a:t>月</a:t>
            </a:r>
            <a:r>
              <a:rPr lang="ja-JP" altLang="en-US" sz="1100" dirty="0"/>
              <a:t>作成　</a:t>
            </a:r>
            <a:r>
              <a:rPr lang="en-US" altLang="ja-JP" sz="1100" dirty="0" smtClean="0"/>
              <a:t>ver.1.0</a:t>
            </a:r>
          </a:p>
        </p:txBody>
      </p:sp>
    </p:spTree>
    <p:extLst>
      <p:ext uri="{BB962C8B-B14F-4D97-AF65-F5344CB8AC3E}">
        <p14:creationId xmlns:p14="http://schemas.microsoft.com/office/powerpoint/2010/main" val="175381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FEFF988D-A40F-4087-AAE0-63743E04A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462194"/>
              </p:ext>
            </p:extLst>
          </p:nvPr>
        </p:nvGraphicFramePr>
        <p:xfrm>
          <a:off x="22876" y="400605"/>
          <a:ext cx="6835125" cy="3890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884">
                  <a:extLst>
                    <a:ext uri="{9D8B030D-6E8A-4147-A177-3AD203B41FA5}">
                      <a16:colId xmlns:a16="http://schemas.microsoft.com/office/drawing/2014/main" val="811839741"/>
                    </a:ext>
                  </a:extLst>
                </a:gridCol>
                <a:gridCol w="515185">
                  <a:extLst>
                    <a:ext uri="{9D8B030D-6E8A-4147-A177-3AD203B41FA5}">
                      <a16:colId xmlns:a16="http://schemas.microsoft.com/office/drawing/2014/main" val="263408970"/>
                    </a:ext>
                  </a:extLst>
                </a:gridCol>
                <a:gridCol w="1068991">
                  <a:extLst>
                    <a:ext uri="{9D8B030D-6E8A-4147-A177-3AD203B41FA5}">
                      <a16:colId xmlns:a16="http://schemas.microsoft.com/office/drawing/2014/main" val="189456517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43425365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957732938"/>
                    </a:ext>
                  </a:extLst>
                </a:gridCol>
                <a:gridCol w="1268761">
                  <a:extLst>
                    <a:ext uri="{9D8B030D-6E8A-4147-A177-3AD203B41FA5}">
                      <a16:colId xmlns:a16="http://schemas.microsoft.com/office/drawing/2014/main" val="4069067218"/>
                    </a:ext>
                  </a:extLst>
                </a:gridCol>
              </a:tblGrid>
              <a:tr h="210955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副作用項目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副作用の重症度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893689"/>
                  </a:ext>
                </a:extLst>
              </a:tr>
              <a:tr h="126112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bg1"/>
                          </a:solidFill>
                        </a:rPr>
                        <a:t>Grade1</a:t>
                      </a:r>
                      <a:r>
                        <a:rPr kumimoji="1" lang="ja-JP" altLang="en-US" sz="700" dirty="0">
                          <a:solidFill>
                            <a:schemeClr val="bg1"/>
                          </a:solidFill>
                        </a:rPr>
                        <a:t>　（軽度）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bg1"/>
                          </a:solidFill>
                        </a:rPr>
                        <a:t>Grade2</a:t>
                      </a:r>
                      <a:r>
                        <a:rPr kumimoji="1" lang="ja-JP" altLang="en-US" sz="700" dirty="0">
                          <a:solidFill>
                            <a:schemeClr val="bg1"/>
                          </a:solidFill>
                        </a:rPr>
                        <a:t>　（中等度）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bg1"/>
                          </a:solidFill>
                        </a:rPr>
                        <a:t>Grade</a:t>
                      </a:r>
                      <a:r>
                        <a:rPr kumimoji="1" lang="ja-JP" altLang="en-US" sz="7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1" lang="en-US" altLang="ja-JP" sz="700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kumimoji="1" lang="ja-JP" altLang="en-US" sz="700" dirty="0">
                          <a:solidFill>
                            <a:schemeClr val="bg1"/>
                          </a:solidFill>
                        </a:rPr>
                        <a:t>　（重度）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bg1"/>
                          </a:solidFill>
                        </a:rPr>
                        <a:t>Grade4 </a:t>
                      </a:r>
                      <a:r>
                        <a:rPr kumimoji="1" lang="ja-JP" altLang="en-US" sz="700" dirty="0">
                          <a:solidFill>
                            <a:schemeClr val="bg1"/>
                          </a:solidFill>
                        </a:rPr>
                        <a:t>（生命を脅かす）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85002"/>
                  </a:ext>
                </a:extLst>
              </a:tr>
              <a:tr h="199745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白血球減少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/</a:t>
                      </a:r>
                      <a:r>
                        <a:rPr kumimoji="1" lang="en-US" altLang="ja-JP" sz="700" dirty="0" err="1"/>
                        <a:t>μL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&lt;3300-3000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&lt;3000-2000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&lt;2000-1000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&lt;1000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952220"/>
                  </a:ext>
                </a:extLst>
              </a:tr>
              <a:tr h="329641"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HGB</a:t>
                      </a:r>
                      <a:r>
                        <a:rPr kumimoji="1" lang="ja-JP" altLang="en-US" sz="700" dirty="0"/>
                        <a:t>減少（貧血）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g/dL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&lt;13.8-10.0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&lt;10.0-8.0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&lt;8.0;</a:t>
                      </a:r>
                      <a:r>
                        <a:rPr kumimoji="1" lang="ja-JP" altLang="en-US" sz="700" dirty="0"/>
                        <a:t>輸血を要する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生命を脅かす；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緊急処置を要する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510343"/>
                  </a:ext>
                </a:extLst>
              </a:tr>
              <a:tr h="246423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血小板減少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10</a:t>
                      </a:r>
                      <a:r>
                        <a:rPr kumimoji="1" lang="ja-JP" altLang="en-US" sz="700" dirty="0"/>
                        <a:t>＾</a:t>
                      </a:r>
                      <a:r>
                        <a:rPr kumimoji="1" lang="en-US" altLang="ja-JP" sz="700" dirty="0"/>
                        <a:t>4/</a:t>
                      </a:r>
                      <a:r>
                        <a:rPr kumimoji="1" lang="en-US" altLang="ja-JP" sz="700" dirty="0" err="1"/>
                        <a:t>μL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&lt;18-7.5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&lt;7.5-5.0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&lt;5.0-2.5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&lt;2.5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65628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AST</a:t>
                      </a:r>
                      <a:r>
                        <a:rPr kumimoji="1" lang="ja-JP" altLang="en-US" sz="700" dirty="0"/>
                        <a:t>増加</a:t>
                      </a:r>
                      <a:r>
                        <a:rPr kumimoji="1" lang="en-US" altLang="ja-JP" sz="700" dirty="0"/>
                        <a:t>※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U/L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&gt;30-90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&gt;90-150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&gt;150-600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600&lt;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087663"/>
                  </a:ext>
                </a:extLst>
              </a:tr>
              <a:tr h="329641"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ALT</a:t>
                      </a:r>
                      <a:r>
                        <a:rPr kumimoji="1" lang="ja-JP" altLang="en-US" sz="700" dirty="0"/>
                        <a:t>増加</a:t>
                      </a:r>
                      <a:r>
                        <a:rPr kumimoji="1" lang="en-US" altLang="ja-JP" sz="700" dirty="0"/>
                        <a:t>※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U/L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男</a:t>
                      </a:r>
                      <a:r>
                        <a:rPr kumimoji="1" lang="en-US" altLang="ja-JP" sz="700" dirty="0"/>
                        <a:t>)&gt;42-126</a:t>
                      </a:r>
                    </a:p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女</a:t>
                      </a:r>
                      <a:r>
                        <a:rPr kumimoji="1" lang="en-US" altLang="ja-JP" sz="700" dirty="0"/>
                        <a:t>)&gt;23-69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男</a:t>
                      </a:r>
                      <a:r>
                        <a:rPr kumimoji="1" lang="en-US" altLang="ja-JP" sz="700" dirty="0"/>
                        <a:t>)&gt;126-210</a:t>
                      </a:r>
                    </a:p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女</a:t>
                      </a:r>
                      <a:r>
                        <a:rPr kumimoji="1" lang="en-US" altLang="ja-JP" sz="700" dirty="0"/>
                        <a:t>)&gt;69-115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男</a:t>
                      </a:r>
                      <a:r>
                        <a:rPr kumimoji="1" lang="en-US" altLang="ja-JP" sz="700" dirty="0"/>
                        <a:t>)&gt;210-840</a:t>
                      </a:r>
                    </a:p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女</a:t>
                      </a:r>
                      <a:r>
                        <a:rPr kumimoji="1" lang="en-US" altLang="ja-JP" sz="700" dirty="0"/>
                        <a:t>)&gt;115-460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男</a:t>
                      </a:r>
                      <a:r>
                        <a:rPr kumimoji="1" lang="en-US" altLang="ja-JP" sz="700" dirty="0"/>
                        <a:t>)840&lt;</a:t>
                      </a:r>
                    </a:p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女</a:t>
                      </a:r>
                      <a:r>
                        <a:rPr kumimoji="1" lang="en-US" altLang="ja-JP" sz="700" dirty="0"/>
                        <a:t>)460&lt;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755462"/>
                  </a:ext>
                </a:extLst>
              </a:tr>
              <a:tr h="246423"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T-</a:t>
                      </a:r>
                      <a:r>
                        <a:rPr kumimoji="1" lang="en-US" altLang="ja-JP" sz="700" dirty="0" err="1"/>
                        <a:t>Bil</a:t>
                      </a:r>
                      <a:r>
                        <a:rPr kumimoji="1" lang="ja-JP" altLang="en-US" sz="700" dirty="0"/>
                        <a:t>増加</a:t>
                      </a:r>
                      <a:r>
                        <a:rPr kumimoji="1" lang="en-US" altLang="ja-JP" sz="700" dirty="0"/>
                        <a:t>※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mg/dL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&gt;1.5-2.25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&gt;2.25-4.5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&gt;4.5-15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15&lt;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59400"/>
                  </a:ext>
                </a:extLst>
              </a:tr>
              <a:tr h="329641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クレアチニン増加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mg/dl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男</a:t>
                      </a:r>
                      <a:r>
                        <a:rPr kumimoji="1" lang="en-US" altLang="ja-JP" sz="700" dirty="0"/>
                        <a:t>)&gt;1.07-1.605</a:t>
                      </a:r>
                    </a:p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女</a:t>
                      </a:r>
                      <a:r>
                        <a:rPr kumimoji="1" lang="en-US" altLang="ja-JP" sz="700" dirty="0"/>
                        <a:t>)&gt;0.79-1.185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男</a:t>
                      </a:r>
                      <a:r>
                        <a:rPr kumimoji="1" lang="en-US" altLang="ja-JP" sz="700" dirty="0"/>
                        <a:t>)&gt;1.605-3.21</a:t>
                      </a:r>
                    </a:p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女</a:t>
                      </a:r>
                      <a:r>
                        <a:rPr kumimoji="1" lang="en-US" altLang="ja-JP" sz="700" dirty="0"/>
                        <a:t>)&gt;1.185-2.37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男</a:t>
                      </a:r>
                      <a:r>
                        <a:rPr kumimoji="1" lang="en-US" altLang="ja-JP" sz="700" dirty="0"/>
                        <a:t>)&gt;3.21-6.42</a:t>
                      </a:r>
                    </a:p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女</a:t>
                      </a:r>
                      <a:r>
                        <a:rPr kumimoji="1" lang="en-US" altLang="ja-JP" sz="700" dirty="0"/>
                        <a:t>)&gt;2.37-4.74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男</a:t>
                      </a:r>
                      <a:r>
                        <a:rPr kumimoji="1" lang="en-US" altLang="ja-JP" sz="700" dirty="0"/>
                        <a:t>)6.42&lt;</a:t>
                      </a:r>
                    </a:p>
                    <a:p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女</a:t>
                      </a:r>
                      <a:r>
                        <a:rPr kumimoji="1" lang="en-US" altLang="ja-JP" sz="700" dirty="0"/>
                        <a:t>)4.74&lt;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564319"/>
                  </a:ext>
                </a:extLst>
              </a:tr>
              <a:tr h="246423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高カリウム血症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mmol/L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&gt;4.8-5.5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&gt;5.5-6.0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&gt;6.0-7.0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7.0&lt;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413573"/>
                  </a:ext>
                </a:extLst>
              </a:tr>
              <a:tr h="329641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低カリウム血症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mmol/L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&lt;3.6-3.0;</a:t>
                      </a:r>
                      <a:r>
                        <a:rPr kumimoji="1" lang="ja-JP" altLang="en-US" sz="700" dirty="0"/>
                        <a:t>症状がない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&lt;3.6-3.0;</a:t>
                      </a:r>
                      <a:r>
                        <a:rPr kumimoji="1" lang="ja-JP" altLang="en-US" sz="700" dirty="0"/>
                        <a:t>症状がある；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治療を要する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&lt;3.0-2.5;</a:t>
                      </a:r>
                    </a:p>
                    <a:p>
                      <a:r>
                        <a:rPr kumimoji="1" lang="ja-JP" altLang="en-US" sz="700" dirty="0"/>
                        <a:t>入院を要する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&lt;2.5;</a:t>
                      </a:r>
                    </a:p>
                    <a:p>
                      <a:r>
                        <a:rPr kumimoji="1" lang="ja-JP" altLang="en-US" sz="700" dirty="0"/>
                        <a:t>生命を脅かす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315990"/>
                  </a:ext>
                </a:extLst>
              </a:tr>
              <a:tr h="246423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高カルシウム血症</a:t>
                      </a:r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補正値</a:t>
                      </a:r>
                      <a:r>
                        <a:rPr kumimoji="1" lang="en-US" altLang="ja-JP" sz="700" dirty="0"/>
                        <a:t>)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mg/dL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&gt;10.1-11.5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&gt;11.5-12.5;</a:t>
                      </a:r>
                      <a:r>
                        <a:rPr kumimoji="1" lang="ja-JP" altLang="en-US" sz="700" dirty="0"/>
                        <a:t>症状がある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&gt;12.5-13.5;</a:t>
                      </a:r>
                      <a:r>
                        <a:rPr kumimoji="1" lang="ja-JP" altLang="en-US" sz="700" dirty="0"/>
                        <a:t>入院を要する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13.5&lt;;</a:t>
                      </a:r>
                      <a:r>
                        <a:rPr kumimoji="1" lang="ja-JP" altLang="en-US" sz="700" dirty="0"/>
                        <a:t>生命を脅かす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75792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低カルシウム血症</a:t>
                      </a:r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補正値</a:t>
                      </a:r>
                      <a:r>
                        <a:rPr kumimoji="1" lang="en-US" altLang="ja-JP" sz="700" dirty="0"/>
                        <a:t>)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mg/dL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&lt;8.8-8.0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&lt;8.0-7.0;</a:t>
                      </a:r>
                      <a:r>
                        <a:rPr kumimoji="1" lang="ja-JP" altLang="en-US" sz="700" dirty="0"/>
                        <a:t>症状がある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&lt;7.0-6.0;</a:t>
                      </a:r>
                      <a:r>
                        <a:rPr kumimoji="1" lang="ja-JP" altLang="en-US" sz="700" dirty="0"/>
                        <a:t>入院を要する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&lt;6.0;</a:t>
                      </a:r>
                      <a:r>
                        <a:rPr kumimoji="1" lang="ja-JP" altLang="en-US" sz="700" dirty="0"/>
                        <a:t>生命を脅かす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692621"/>
                  </a:ext>
                </a:extLst>
              </a:tr>
              <a:tr h="329641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低ナトリウム血症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mmol/L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&lt;138-130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125-129</a:t>
                      </a:r>
                    </a:p>
                    <a:p>
                      <a:r>
                        <a:rPr kumimoji="1" lang="ja-JP" altLang="en-US" sz="700" dirty="0"/>
                        <a:t>症状がない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125-129</a:t>
                      </a:r>
                      <a:r>
                        <a:rPr kumimoji="1" lang="ja-JP" altLang="en-US" sz="700" dirty="0"/>
                        <a:t>で症状がある</a:t>
                      </a:r>
                      <a:endParaRPr kumimoji="1" lang="en-US" altLang="ja-JP" sz="700" dirty="0"/>
                    </a:p>
                    <a:p>
                      <a:r>
                        <a:rPr kumimoji="1" lang="en-US" altLang="ja-JP" sz="700" dirty="0"/>
                        <a:t>120-124</a:t>
                      </a:r>
                      <a:r>
                        <a:rPr kumimoji="1" lang="ja-JP" altLang="en-US" sz="700" dirty="0"/>
                        <a:t>で症状の有無は不明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&lt;120</a:t>
                      </a:r>
                    </a:p>
                    <a:p>
                      <a:r>
                        <a:rPr kumimoji="1" lang="ja-JP" altLang="en-US" sz="700" dirty="0"/>
                        <a:t>生命を脅かす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392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低マグネシウム血症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mmol/L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&lt;2.0-1.2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&lt;1.2-0.9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&lt;0.9-0.7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700" dirty="0"/>
                        <a:t>&lt;0.7;</a:t>
                      </a:r>
                      <a:r>
                        <a:rPr kumimoji="1" lang="ja-JP" altLang="en-US" sz="700" dirty="0"/>
                        <a:t>生命を脅かす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74060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B71FE6-8893-487D-ACAE-1B22D250CAEE}"/>
              </a:ext>
            </a:extLst>
          </p:cNvPr>
          <p:cNvSpPr txBox="1"/>
          <p:nvPr/>
        </p:nvSpPr>
        <p:spPr>
          <a:xfrm>
            <a:off x="22876" y="31273"/>
            <a:ext cx="357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副作用の重症度分類</a:t>
            </a:r>
            <a:r>
              <a:rPr lang="en-US" altLang="ja-JP" sz="900" dirty="0" smtClean="0">
                <a:solidFill>
                  <a:prstClr val="black"/>
                </a:solidFill>
              </a:rPr>
              <a:t>(</a:t>
            </a:r>
            <a:r>
              <a:rPr lang="ja-JP" altLang="en-US" sz="900" dirty="0">
                <a:solidFill>
                  <a:prstClr val="black"/>
                </a:solidFill>
              </a:rPr>
              <a:t>横浜旭中央総合病院</a:t>
            </a:r>
            <a:r>
              <a:rPr lang="ja-JP" altLang="en-US" sz="900" dirty="0" smtClean="0">
                <a:solidFill>
                  <a:prstClr val="black"/>
                </a:solidFill>
              </a:rPr>
              <a:t> </a:t>
            </a:r>
            <a:r>
              <a:rPr lang="en-US" altLang="ja-JP" sz="900" dirty="0">
                <a:solidFill>
                  <a:prstClr val="black"/>
                </a:solidFill>
              </a:rPr>
              <a:t>ver.)</a:t>
            </a:r>
            <a:endParaRPr lang="ja-JP" altLang="en-US" sz="900" dirty="0">
              <a:solidFill>
                <a:prstClr val="black"/>
              </a:solidFill>
            </a:endParaRPr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C7E9FDB0-C8FB-4194-984A-1D5FB6498CD4}"/>
              </a:ext>
            </a:extLst>
          </p:cNvPr>
          <p:cNvGraphicFramePr>
            <a:graphicFrameLocks noGrp="1"/>
          </p:cNvGraphicFramePr>
          <p:nvPr/>
        </p:nvGraphicFramePr>
        <p:xfrm>
          <a:off x="22876" y="4273133"/>
          <a:ext cx="6835126" cy="478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871">
                  <a:extLst>
                    <a:ext uri="{9D8B030D-6E8A-4147-A177-3AD203B41FA5}">
                      <a16:colId xmlns:a16="http://schemas.microsoft.com/office/drawing/2014/main" val="811839741"/>
                    </a:ext>
                  </a:extLst>
                </a:gridCol>
                <a:gridCol w="2025085">
                  <a:extLst>
                    <a:ext uri="{9D8B030D-6E8A-4147-A177-3AD203B41FA5}">
                      <a16:colId xmlns:a16="http://schemas.microsoft.com/office/drawing/2014/main" val="1894565172"/>
                    </a:ext>
                  </a:extLst>
                </a:gridCol>
                <a:gridCol w="2025085">
                  <a:extLst>
                    <a:ext uri="{9D8B030D-6E8A-4147-A177-3AD203B41FA5}">
                      <a16:colId xmlns:a16="http://schemas.microsoft.com/office/drawing/2014/main" val="2434253653"/>
                    </a:ext>
                  </a:extLst>
                </a:gridCol>
                <a:gridCol w="2025085">
                  <a:extLst>
                    <a:ext uri="{9D8B030D-6E8A-4147-A177-3AD203B41FA5}">
                      <a16:colId xmlns:a16="http://schemas.microsoft.com/office/drawing/2014/main" val="2957732938"/>
                    </a:ext>
                  </a:extLst>
                </a:gridCol>
              </a:tblGrid>
              <a:tr h="13002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副作用項目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副作用の重症度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893689"/>
                  </a:ext>
                </a:extLst>
              </a:tr>
              <a:tr h="2265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bg1"/>
                          </a:solidFill>
                        </a:rPr>
                        <a:t>Grade1 </a:t>
                      </a:r>
                      <a:r>
                        <a:rPr kumimoji="1" lang="ja-JP" altLang="en-US" sz="700" dirty="0">
                          <a:solidFill>
                            <a:schemeClr val="bg1"/>
                          </a:solidFill>
                        </a:rPr>
                        <a:t>（軽度）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bg1"/>
                          </a:solidFill>
                        </a:rPr>
                        <a:t>Grade2 </a:t>
                      </a:r>
                      <a:r>
                        <a:rPr kumimoji="1" lang="ja-JP" altLang="en-US" sz="700" dirty="0">
                          <a:solidFill>
                            <a:schemeClr val="bg1"/>
                          </a:solidFill>
                        </a:rPr>
                        <a:t>（中等度）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bg1"/>
                          </a:solidFill>
                        </a:rPr>
                        <a:t>Grade</a:t>
                      </a:r>
                      <a:r>
                        <a:rPr kumimoji="1" lang="ja-JP" altLang="en-US" sz="7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1" lang="en-US" altLang="ja-JP" sz="700" dirty="0">
                          <a:solidFill>
                            <a:schemeClr val="bg1"/>
                          </a:solidFill>
                        </a:rPr>
                        <a:t>3 </a:t>
                      </a:r>
                      <a:r>
                        <a:rPr kumimoji="1" lang="ja-JP" altLang="en-US" sz="700" dirty="0">
                          <a:solidFill>
                            <a:schemeClr val="bg1"/>
                          </a:solidFill>
                        </a:rPr>
                        <a:t>（重度）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95451"/>
                  </a:ext>
                </a:extLst>
              </a:tr>
              <a:tr h="264667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食欲不振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食欲は落ちたが食生活に変化なし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体重減少・栄養失調を伴わない摂取量減少、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経口栄養剤による補充が必要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顕著な体重減少</a:t>
                      </a:r>
                      <a:r>
                        <a:rPr kumimoji="1" lang="en-US" altLang="ja-JP" sz="700" dirty="0"/>
                        <a:t>or</a:t>
                      </a:r>
                      <a:r>
                        <a:rPr kumimoji="1" lang="ja-JP" altLang="en-US" sz="700" dirty="0"/>
                        <a:t>栄養失調を伴う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経管栄養</a:t>
                      </a:r>
                      <a:r>
                        <a:rPr kumimoji="1" lang="en-US" altLang="ja-JP" sz="700" dirty="0"/>
                        <a:t>/</a:t>
                      </a:r>
                      <a:r>
                        <a:rPr kumimoji="1" lang="ja-JP" altLang="en-US" sz="700" dirty="0"/>
                        <a:t>点滴加療を要する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952220"/>
                  </a:ext>
                </a:extLst>
              </a:tr>
              <a:tr h="271264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体重減少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ベースラインより</a:t>
                      </a:r>
                      <a:r>
                        <a:rPr kumimoji="1" lang="en-US" altLang="ja-JP" sz="700" dirty="0"/>
                        <a:t>5-&lt;10%</a:t>
                      </a:r>
                      <a:r>
                        <a:rPr kumimoji="1" lang="ja-JP" altLang="en-US" sz="700" dirty="0"/>
                        <a:t>の減少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治療は要さない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ベースラインより</a:t>
                      </a:r>
                      <a:r>
                        <a:rPr kumimoji="1" lang="en-US" altLang="ja-JP" sz="700" dirty="0"/>
                        <a:t>10-&lt;20%</a:t>
                      </a:r>
                      <a:r>
                        <a:rPr kumimoji="1" lang="ja-JP" altLang="en-US" sz="700" dirty="0"/>
                        <a:t>の減少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栄養補給が必要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ベースラインより≧</a:t>
                      </a:r>
                      <a:r>
                        <a:rPr kumimoji="1" lang="en-US" altLang="ja-JP" sz="700" dirty="0"/>
                        <a:t>20%</a:t>
                      </a:r>
                      <a:r>
                        <a:rPr kumimoji="1" lang="ja-JP" altLang="en-US" sz="700" dirty="0"/>
                        <a:t>の減少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経管栄養</a:t>
                      </a:r>
                      <a:r>
                        <a:rPr kumimoji="1" lang="en-US" altLang="ja-JP" sz="700" dirty="0"/>
                        <a:t>/</a:t>
                      </a:r>
                      <a:r>
                        <a:rPr kumimoji="1" lang="ja-JP" altLang="en-US" sz="700" dirty="0"/>
                        <a:t>点滴加療を要する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510343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悪心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吐き気あり、食生活は変化なし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吐き気あり、体重減少・栄養失調・脱水を伴わない食事量の減少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吐き気あり、食事・水分が殆どとれない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経管栄養</a:t>
                      </a:r>
                      <a:r>
                        <a:rPr kumimoji="1" lang="en-US" altLang="ja-JP" sz="700" dirty="0"/>
                        <a:t>/</a:t>
                      </a:r>
                      <a:r>
                        <a:rPr kumimoji="1" lang="ja-JP" altLang="en-US" sz="700" dirty="0"/>
                        <a:t>点滴加療</a:t>
                      </a:r>
                      <a:r>
                        <a:rPr kumimoji="1" lang="en-US" altLang="ja-JP" sz="700" dirty="0"/>
                        <a:t>/</a:t>
                      </a:r>
                      <a:r>
                        <a:rPr kumimoji="1" lang="ja-JP" altLang="en-US" sz="700" dirty="0"/>
                        <a:t>入院を要する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656280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嘔吐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治療を要さない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外来での点滴加療を要する；内科的治療を要する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経管栄養</a:t>
                      </a:r>
                      <a:r>
                        <a:rPr kumimoji="1" lang="en-US" altLang="ja-JP" sz="700" dirty="0"/>
                        <a:t>/</a:t>
                      </a:r>
                      <a:r>
                        <a:rPr kumimoji="1" lang="ja-JP" altLang="en-US" sz="700" dirty="0"/>
                        <a:t>点滴加療</a:t>
                      </a:r>
                      <a:r>
                        <a:rPr kumimoji="1" lang="en-US" altLang="ja-JP" sz="700" dirty="0"/>
                        <a:t>/</a:t>
                      </a:r>
                      <a:r>
                        <a:rPr kumimoji="1" lang="ja-JP" altLang="en-US" sz="700" dirty="0"/>
                        <a:t>入院を要する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818710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口腔粘膜炎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症状がない</a:t>
                      </a:r>
                      <a:r>
                        <a:rPr kumimoji="1" lang="en-US" altLang="ja-JP" sz="700" dirty="0"/>
                        <a:t>or</a:t>
                      </a:r>
                      <a:r>
                        <a:rPr kumimoji="1" lang="ja-JP" altLang="en-US" sz="700" dirty="0"/>
                        <a:t>軽度の症状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食事の変更はない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経口摂取はできるが、痛み・潰瘍あり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食事の変更が必要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強い痛み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経口摂取できない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31225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下痢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通常回数＋</a:t>
                      </a:r>
                      <a:r>
                        <a:rPr kumimoji="1" lang="en-US" altLang="ja-JP" sz="700" dirty="0"/>
                        <a:t>3</a:t>
                      </a:r>
                      <a:r>
                        <a:rPr kumimoji="1" lang="ja-JP" altLang="en-US" sz="700" dirty="0"/>
                        <a:t>回以内の増加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通常回数＋</a:t>
                      </a:r>
                      <a:r>
                        <a:rPr kumimoji="1" lang="en-US" altLang="ja-JP" sz="700" dirty="0"/>
                        <a:t>4-6</a:t>
                      </a:r>
                      <a:r>
                        <a:rPr kumimoji="1" lang="ja-JP" altLang="en-US" sz="700" dirty="0"/>
                        <a:t>回の増加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通常回数＋</a:t>
                      </a:r>
                      <a:r>
                        <a:rPr kumimoji="1" lang="en-US" altLang="ja-JP" sz="700" dirty="0"/>
                        <a:t>7</a:t>
                      </a:r>
                      <a:r>
                        <a:rPr kumimoji="1" lang="ja-JP" altLang="en-US" sz="700" dirty="0"/>
                        <a:t>回以上の増加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449809"/>
                  </a:ext>
                </a:extLst>
              </a:tr>
              <a:tr h="222208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下痢</a:t>
                      </a:r>
                      <a:r>
                        <a:rPr kumimoji="1" lang="en-US" altLang="ja-JP" sz="700" dirty="0"/>
                        <a:t>(</a:t>
                      </a:r>
                      <a:r>
                        <a:rPr kumimoji="1" lang="ja-JP" altLang="en-US" sz="700" dirty="0"/>
                        <a:t>ストマ</a:t>
                      </a:r>
                      <a:r>
                        <a:rPr kumimoji="1" lang="en-US" altLang="ja-JP" sz="700" dirty="0"/>
                        <a:t>)</a:t>
                      </a:r>
                      <a:endParaRPr kumimoji="1" lang="ja-JP" altLang="en-US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ベースラインより排泄量の軽度増加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ベースラインより排泄量の中等度増加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ベースラインより排泄量の高度増加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033728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便秘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不定期</a:t>
                      </a:r>
                      <a:r>
                        <a:rPr kumimoji="1" lang="en-US" altLang="ja-JP" sz="700" dirty="0"/>
                        <a:t>or</a:t>
                      </a:r>
                      <a:r>
                        <a:rPr kumimoji="1" lang="ja-JP" altLang="en-US" sz="700" dirty="0"/>
                        <a:t>間欠的な症状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下剤や食事の工夫が必要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定期的な下剤の使用、持続的な症状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下剤を使用しても便がでにくい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917452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末梢神経障害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違和感がある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中等度の症状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身の回りのこと以外に影響あり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高度の症状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身の回りのことができない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46940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倦怠感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だるさ</a:t>
                      </a:r>
                      <a:r>
                        <a:rPr kumimoji="1" lang="en-US" altLang="ja-JP" sz="700" dirty="0"/>
                        <a:t>or</a:t>
                      </a:r>
                      <a:r>
                        <a:rPr kumimoji="1" lang="ja-JP" altLang="en-US" sz="700" dirty="0"/>
                        <a:t>元気がない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/>
                        <a:t>だるさ</a:t>
                      </a:r>
                      <a:r>
                        <a:rPr kumimoji="1" lang="en-US" altLang="ja-JP" sz="700" dirty="0"/>
                        <a:t>or</a:t>
                      </a:r>
                      <a:r>
                        <a:rPr kumimoji="1" lang="ja-JP" altLang="en-US" sz="700" dirty="0"/>
                        <a:t>元気がない</a:t>
                      </a:r>
                    </a:p>
                    <a:p>
                      <a:r>
                        <a:rPr kumimoji="1" lang="ja-JP" altLang="en-US" sz="700" dirty="0"/>
                        <a:t>身の回り以外のことに影響あり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/>
                        <a:t>だるさ</a:t>
                      </a:r>
                      <a:r>
                        <a:rPr kumimoji="1" lang="en-US" altLang="ja-JP" sz="700" dirty="0"/>
                        <a:t>or</a:t>
                      </a:r>
                      <a:r>
                        <a:rPr kumimoji="1" lang="ja-JP" altLang="en-US" sz="700" dirty="0"/>
                        <a:t>元気がない</a:t>
                      </a:r>
                    </a:p>
                    <a:p>
                      <a:r>
                        <a:rPr kumimoji="1" lang="ja-JP" altLang="en-US" sz="700" dirty="0"/>
                        <a:t>身の回りのことができない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541226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疲労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休めば疲れがとれる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休んでも疲れがとれない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身の回り以外のことに影響あり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休んでも疲れがとれない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身の回りのこともできない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506672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手足症候群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痛みのない皮膚の腫れ、赤身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痛みのある皮膚の赤み・腫れ・水ぶくれ・出血・爪の著しい変形や脱落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強い痛みを伴う皮膚のはがれ・水ぶくれ・出血・ただれ・かさぶた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048467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ざ瘡様皮疹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体表面積の</a:t>
                      </a:r>
                      <a:r>
                        <a:rPr kumimoji="1" lang="en-US" altLang="ja-JP" sz="700" dirty="0"/>
                        <a:t>&lt;10%</a:t>
                      </a:r>
                      <a:r>
                        <a:rPr kumimoji="1" lang="ja-JP" altLang="en-US" sz="700" dirty="0"/>
                        <a:t>を占める赤み</a:t>
                      </a:r>
                      <a:r>
                        <a:rPr kumimoji="1" lang="en-US" altLang="ja-JP" sz="700" dirty="0"/>
                        <a:t>/</a:t>
                      </a:r>
                      <a:r>
                        <a:rPr kumimoji="1" lang="ja-JP" altLang="en-US" sz="700" dirty="0"/>
                        <a:t>膿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かゆみ・痛みの有無は問わない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体表面積の</a:t>
                      </a:r>
                      <a:r>
                        <a:rPr kumimoji="1" lang="en-US" altLang="ja-JP" sz="700" dirty="0"/>
                        <a:t>10-30%</a:t>
                      </a:r>
                      <a:r>
                        <a:rPr kumimoji="1" lang="ja-JP" altLang="en-US" sz="700" dirty="0"/>
                        <a:t>を占める赤み</a:t>
                      </a:r>
                      <a:r>
                        <a:rPr kumimoji="1" lang="en-US" altLang="ja-JP" sz="700" dirty="0"/>
                        <a:t>/</a:t>
                      </a:r>
                      <a:r>
                        <a:rPr kumimoji="1" lang="ja-JP" altLang="en-US" sz="700" dirty="0"/>
                        <a:t>膿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社会心理学的な影響を伴う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体表面積の</a:t>
                      </a:r>
                      <a:r>
                        <a:rPr kumimoji="1" lang="en-US" altLang="ja-JP" sz="700" dirty="0"/>
                        <a:t>&gt;30%</a:t>
                      </a:r>
                      <a:r>
                        <a:rPr kumimoji="1" lang="ja-JP" altLang="en-US" sz="700" dirty="0"/>
                        <a:t>を占める赤み</a:t>
                      </a:r>
                      <a:r>
                        <a:rPr kumimoji="1" lang="en-US" altLang="ja-JP" sz="700" dirty="0"/>
                        <a:t>/</a:t>
                      </a:r>
                      <a:r>
                        <a:rPr kumimoji="1" lang="ja-JP" altLang="en-US" sz="700" dirty="0"/>
                        <a:t>膿で軽度の症状の有無は問わない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体表面積の</a:t>
                      </a:r>
                      <a:r>
                        <a:rPr kumimoji="1" lang="en-US" altLang="ja-JP" sz="700" dirty="0"/>
                        <a:t>&gt;30%</a:t>
                      </a:r>
                      <a:r>
                        <a:rPr kumimoji="1" lang="ja-JP" altLang="en-US" sz="700" dirty="0"/>
                        <a:t>を占める赤み</a:t>
                      </a:r>
                      <a:r>
                        <a:rPr kumimoji="1" lang="en-US" altLang="ja-JP" sz="700" dirty="0"/>
                        <a:t>/</a:t>
                      </a:r>
                      <a:r>
                        <a:rPr kumimoji="1" lang="ja-JP" altLang="en-US" sz="700" dirty="0"/>
                        <a:t>膿で中等度または高度の症状を伴う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経口抗菌薬による治療が必要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811828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爪囲炎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爪の腫れ・赤み・はがれ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痛みを伴う爪</a:t>
                      </a:r>
                      <a:r>
                        <a:rPr kumimoji="1" lang="ja-JP" altLang="en-US" sz="700"/>
                        <a:t>の腫れ・赤み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内服治療が必要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外科的処置が必要</a:t>
                      </a:r>
                      <a:endParaRPr kumimoji="1" lang="en-US" altLang="ja-JP" sz="700" dirty="0"/>
                    </a:p>
                    <a:p>
                      <a:r>
                        <a:rPr kumimoji="1" lang="ja-JP" altLang="en-US" sz="700" dirty="0"/>
                        <a:t>抗菌薬の静脈内投与が必要</a:t>
                      </a:r>
                      <a:endParaRPr kumimoji="1" lang="en-US" altLang="ja-JP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07031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5EBD5B-B830-44F0-BA80-30EF18256053}"/>
              </a:ext>
            </a:extLst>
          </p:cNvPr>
          <p:cNvSpPr txBox="1"/>
          <p:nvPr/>
        </p:nvSpPr>
        <p:spPr>
          <a:xfrm>
            <a:off x="4657671" y="107504"/>
            <a:ext cx="2177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prstClr val="black"/>
                </a:solidFill>
              </a:rPr>
              <a:t>CTCAE</a:t>
            </a:r>
            <a:r>
              <a:rPr lang="ja-JP" altLang="en-US" sz="600" dirty="0">
                <a:solidFill>
                  <a:prstClr val="black"/>
                </a:solidFill>
              </a:rPr>
              <a:t> </a:t>
            </a:r>
            <a:r>
              <a:rPr lang="en-US" altLang="ja-JP" sz="600" dirty="0">
                <a:solidFill>
                  <a:prstClr val="black"/>
                </a:solidFill>
              </a:rPr>
              <a:t>ver5.0</a:t>
            </a:r>
            <a:r>
              <a:rPr lang="ja-JP" altLang="en-US" sz="600" dirty="0">
                <a:solidFill>
                  <a:prstClr val="black"/>
                </a:solidFill>
              </a:rPr>
              <a:t>を参考</a:t>
            </a:r>
            <a:r>
              <a:rPr lang="ja-JP" altLang="en-US" sz="600" dirty="0" smtClean="0">
                <a:solidFill>
                  <a:prstClr val="black"/>
                </a:solidFill>
              </a:rPr>
              <a:t>に一部改変したものを当院も使用</a:t>
            </a:r>
            <a:endParaRPr lang="en-US" altLang="ja-JP" sz="600" dirty="0">
              <a:solidFill>
                <a:prstClr val="black"/>
              </a:solidFill>
            </a:endParaRPr>
          </a:p>
          <a:p>
            <a:r>
              <a:rPr lang="en-US" altLang="ja-JP" sz="600" dirty="0">
                <a:solidFill>
                  <a:prstClr val="black"/>
                </a:solidFill>
              </a:rPr>
              <a:t>※</a:t>
            </a:r>
            <a:r>
              <a:rPr lang="ja-JP" altLang="en-US" sz="600" dirty="0">
                <a:solidFill>
                  <a:prstClr val="black"/>
                </a:solidFill>
              </a:rPr>
              <a:t>ベースラインが異常値の場合、別途に規定あり。</a:t>
            </a:r>
          </a:p>
        </p:txBody>
      </p:sp>
    </p:spTree>
    <p:extLst>
      <p:ext uri="{BB962C8B-B14F-4D97-AF65-F5344CB8AC3E}">
        <p14:creationId xmlns:p14="http://schemas.microsoft.com/office/powerpoint/2010/main" val="775490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1361</Words>
  <Application>Microsoft Office PowerPoint</Application>
  <PresentationFormat>画面に合わせる (4:3)</PresentationFormat>
  <Paragraphs>219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tama</dc:creator>
  <cp:lastModifiedBy>713-01069</cp:lastModifiedBy>
  <cp:revision>30</cp:revision>
  <cp:lastPrinted>2020-03-13T04:53:35Z</cp:lastPrinted>
  <dcterms:created xsi:type="dcterms:W3CDTF">2020-02-19T20:31:00Z</dcterms:created>
  <dcterms:modified xsi:type="dcterms:W3CDTF">2022-05-19T03:39:17Z</dcterms:modified>
</cp:coreProperties>
</file>